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37" r:id="rId2"/>
  </p:sldMasterIdLst>
  <p:notesMasterIdLst>
    <p:notesMasterId r:id="rId18"/>
  </p:notesMasterIdLst>
  <p:sldIdLst>
    <p:sldId id="304" r:id="rId3"/>
    <p:sldId id="261" r:id="rId4"/>
    <p:sldId id="302" r:id="rId5"/>
    <p:sldId id="305" r:id="rId6"/>
    <p:sldId id="266" r:id="rId7"/>
    <p:sldId id="306" r:id="rId8"/>
    <p:sldId id="307" r:id="rId9"/>
    <p:sldId id="308" r:id="rId10"/>
    <p:sldId id="309" r:id="rId11"/>
    <p:sldId id="301" r:id="rId12"/>
    <p:sldId id="310" r:id="rId13"/>
    <p:sldId id="311" r:id="rId14"/>
    <p:sldId id="312" r:id="rId15"/>
    <p:sldId id="267" r:id="rId16"/>
    <p:sldId id="31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94DB3-DC80-4B9A-9FE7-766C97BC48EC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47060-B37C-49F3-AAA1-A27BFBD78B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19AF1A-C455-4844-80A4-D9AEE66907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097683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547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1498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05281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60197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70880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206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6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2046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605449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16244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27603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97605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652474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972241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4179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8569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572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02255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72480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8839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3098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95215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1683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6309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6807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8675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259434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66491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08195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41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fficePLUSCoverBackgroundShape">
            <a:extLst>
              <a:ext uri="{FF2B5EF4-FFF2-40B4-BE49-F238E27FC236}">
                <a16:creationId xmlns:a16="http://schemas.microsoft.com/office/drawing/2014/main" id="{00F278A3-2069-FC54-569C-6ABD580A600C}"/>
              </a:ext>
            </a:extLst>
          </p:cNvPr>
          <p:cNvGrpSpPr/>
          <p:nvPr/>
        </p:nvGrpSpPr>
        <p:grpSpPr>
          <a:xfrm>
            <a:off x="-5896" y="1587"/>
            <a:ext cx="12197896" cy="6856414"/>
            <a:chOff x="-5896" y="1587"/>
            <a:chExt cx="12197896" cy="68564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861F8D-243B-4E2C-9AC4-1DDC82C79268}"/>
                </a:ext>
              </a:extLst>
            </p:cNvPr>
            <p:cNvGrpSpPr/>
            <p:nvPr/>
          </p:nvGrpSpPr>
          <p:grpSpPr>
            <a:xfrm>
              <a:off x="-5896" y="1587"/>
              <a:ext cx="5791429" cy="6856414"/>
              <a:chOff x="-5896" y="1587"/>
              <a:chExt cx="5791429" cy="685641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46AEF67-E788-4409-A21A-AE7079983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908" y="3211513"/>
                <a:ext cx="1825625" cy="1822450"/>
              </a:xfrm>
              <a:custGeom>
                <a:avLst/>
                <a:gdLst>
                  <a:gd name="T0" fmla="*/ 574 w 1150"/>
                  <a:gd name="T1" fmla="*/ 1148 h 1148"/>
                  <a:gd name="T2" fmla="*/ 0 w 1150"/>
                  <a:gd name="T3" fmla="*/ 0 h 1148"/>
                  <a:gd name="T4" fmla="*/ 1150 w 1150"/>
                  <a:gd name="T5" fmla="*/ 0 h 1148"/>
                  <a:gd name="T6" fmla="*/ 574 w 1150"/>
                  <a:gd name="T7" fmla="*/ 1148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0" h="1148">
                    <a:moveTo>
                      <a:pt x="574" y="1148"/>
                    </a:moveTo>
                    <a:lnTo>
                      <a:pt x="0" y="0"/>
                    </a:lnTo>
                    <a:lnTo>
                      <a:pt x="1150" y="0"/>
                    </a:lnTo>
                    <a:lnTo>
                      <a:pt x="574" y="1148"/>
                    </a:lnTo>
                    <a:close/>
                  </a:path>
                </a:pathLst>
              </a:custGeom>
              <a:solidFill>
                <a:schemeClr val="accent1">
                  <a:alpha val="87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65860CE-D5C3-465A-992A-F6752C83B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508" y="5033963"/>
                <a:ext cx="1825625" cy="1824038"/>
              </a:xfrm>
              <a:custGeom>
                <a:avLst/>
                <a:gdLst>
                  <a:gd name="T0" fmla="*/ 576 w 1150"/>
                  <a:gd name="T1" fmla="*/ 1149 h 1149"/>
                  <a:gd name="T2" fmla="*/ 0 w 1150"/>
                  <a:gd name="T3" fmla="*/ 0 h 1149"/>
                  <a:gd name="T4" fmla="*/ 1150 w 1150"/>
                  <a:gd name="T5" fmla="*/ 0 h 1149"/>
                  <a:gd name="T6" fmla="*/ 576 w 1150"/>
                  <a:gd name="T7" fmla="*/ 1149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0" h="1149">
                    <a:moveTo>
                      <a:pt x="576" y="1149"/>
                    </a:moveTo>
                    <a:lnTo>
                      <a:pt x="0" y="0"/>
                    </a:lnTo>
                    <a:lnTo>
                      <a:pt x="1150" y="0"/>
                    </a:lnTo>
                    <a:lnTo>
                      <a:pt x="576" y="1149"/>
                    </a:lnTo>
                    <a:close/>
                  </a:path>
                </a:pathLst>
              </a:custGeom>
              <a:solidFill>
                <a:schemeClr val="accent3">
                  <a:alpha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2706B25-A2C0-4207-A037-02286C9DB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508" y="3211513"/>
                <a:ext cx="1825625" cy="1822450"/>
              </a:xfrm>
              <a:custGeom>
                <a:avLst/>
                <a:gdLst>
                  <a:gd name="T0" fmla="*/ 576 w 1150"/>
                  <a:gd name="T1" fmla="*/ 0 h 1148"/>
                  <a:gd name="T2" fmla="*/ 0 w 1150"/>
                  <a:gd name="T3" fmla="*/ 1148 h 1148"/>
                  <a:gd name="T4" fmla="*/ 1150 w 1150"/>
                  <a:gd name="T5" fmla="*/ 1148 h 1148"/>
                  <a:gd name="T6" fmla="*/ 576 w 1150"/>
                  <a:gd name="T7" fmla="*/ 0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0" h="1148">
                    <a:moveTo>
                      <a:pt x="576" y="0"/>
                    </a:moveTo>
                    <a:lnTo>
                      <a:pt x="0" y="1148"/>
                    </a:lnTo>
                    <a:lnTo>
                      <a:pt x="1150" y="1148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F7E2B78-AF1E-4535-BB0A-DDF0D39885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908" y="1387475"/>
                <a:ext cx="1825625" cy="1824038"/>
              </a:xfrm>
              <a:custGeom>
                <a:avLst/>
                <a:gdLst>
                  <a:gd name="T0" fmla="*/ 574 w 1150"/>
                  <a:gd name="T1" fmla="*/ 0 h 1149"/>
                  <a:gd name="T2" fmla="*/ 0 w 1150"/>
                  <a:gd name="T3" fmla="*/ 1149 h 1149"/>
                  <a:gd name="T4" fmla="*/ 1150 w 1150"/>
                  <a:gd name="T5" fmla="*/ 1149 h 1149"/>
                  <a:gd name="T6" fmla="*/ 574 w 1150"/>
                  <a:gd name="T7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0" h="1149">
                    <a:moveTo>
                      <a:pt x="574" y="0"/>
                    </a:moveTo>
                    <a:lnTo>
                      <a:pt x="0" y="1149"/>
                    </a:lnTo>
                    <a:lnTo>
                      <a:pt x="1150" y="1149"/>
                    </a:lnTo>
                    <a:lnTo>
                      <a:pt x="5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90BD49D-F847-4326-97E0-B9D9B6D6D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696" y="5033963"/>
                <a:ext cx="1827212" cy="1824038"/>
              </a:xfrm>
              <a:custGeom>
                <a:avLst/>
                <a:gdLst>
                  <a:gd name="T0" fmla="*/ 575 w 1151"/>
                  <a:gd name="T1" fmla="*/ 0 h 1149"/>
                  <a:gd name="T2" fmla="*/ 1151 w 1151"/>
                  <a:gd name="T3" fmla="*/ 1149 h 1149"/>
                  <a:gd name="T4" fmla="*/ 0 w 1151"/>
                  <a:gd name="T5" fmla="*/ 1149 h 1149"/>
                  <a:gd name="T6" fmla="*/ 575 w 1151"/>
                  <a:gd name="T7" fmla="*/ 0 h 1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1" h="1149">
                    <a:moveTo>
                      <a:pt x="575" y="0"/>
                    </a:moveTo>
                    <a:lnTo>
                      <a:pt x="1151" y="1149"/>
                    </a:lnTo>
                    <a:lnTo>
                      <a:pt x="0" y="1149"/>
                    </a:lnTo>
                    <a:lnTo>
                      <a:pt x="5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793797E-3915-41A3-B9BE-DB8496935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0183" y="1588"/>
                <a:ext cx="3216275" cy="3209925"/>
              </a:xfrm>
              <a:custGeom>
                <a:avLst/>
                <a:gdLst>
                  <a:gd name="T0" fmla="*/ 1014 w 2026"/>
                  <a:gd name="T1" fmla="*/ 2022 h 2022"/>
                  <a:gd name="T2" fmla="*/ 2026 w 2026"/>
                  <a:gd name="T3" fmla="*/ 0 h 2022"/>
                  <a:gd name="T4" fmla="*/ 0 w 2026"/>
                  <a:gd name="T5" fmla="*/ 0 h 2022"/>
                  <a:gd name="T6" fmla="*/ 1014 w 2026"/>
                  <a:gd name="T7" fmla="*/ 2022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6" h="2022">
                    <a:moveTo>
                      <a:pt x="1014" y="2022"/>
                    </a:moveTo>
                    <a:lnTo>
                      <a:pt x="2026" y="0"/>
                    </a:lnTo>
                    <a:lnTo>
                      <a:pt x="0" y="0"/>
                    </a:lnTo>
                    <a:lnTo>
                      <a:pt x="1014" y="20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03200" dist="38100" sx="98000" sy="98000" algn="l" rotWithShape="0">
                  <a:prstClr val="black">
                    <a:alpha val="37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32E406-A8D9-487A-8A61-456ABC7B6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896" y="1587"/>
                <a:ext cx="3960813" cy="6856413"/>
              </a:xfrm>
              <a:custGeom>
                <a:avLst/>
                <a:gdLst>
                  <a:gd name="T0" fmla="*/ 1481 w 2495"/>
                  <a:gd name="T1" fmla="*/ 0 h 4319"/>
                  <a:gd name="T2" fmla="*/ 2495 w 2495"/>
                  <a:gd name="T3" fmla="*/ 2022 h 4319"/>
                  <a:gd name="T4" fmla="*/ 1344 w 2495"/>
                  <a:gd name="T5" fmla="*/ 4319 h 4319"/>
                  <a:gd name="T6" fmla="*/ 0 w 2495"/>
                  <a:gd name="T7" fmla="*/ 4319 h 4319"/>
                  <a:gd name="T8" fmla="*/ 0 w 2495"/>
                  <a:gd name="T9" fmla="*/ 0 h 4319"/>
                  <a:gd name="T10" fmla="*/ 1481 w 2495"/>
                  <a:gd name="T11" fmla="*/ 0 h 4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5" h="4319">
                    <a:moveTo>
                      <a:pt x="1481" y="0"/>
                    </a:moveTo>
                    <a:lnTo>
                      <a:pt x="2495" y="2022"/>
                    </a:lnTo>
                    <a:lnTo>
                      <a:pt x="1344" y="4319"/>
                    </a:lnTo>
                    <a:lnTo>
                      <a:pt x="0" y="4319"/>
                    </a:lnTo>
                    <a:lnTo>
                      <a:pt x="0" y="0"/>
                    </a:lnTo>
                    <a:lnTo>
                      <a:pt x="1481" y="0"/>
                    </a:lnTo>
                    <a:close/>
                  </a:path>
                </a:pathLst>
              </a:custGeom>
              <a:blipFill>
                <a:blip r:embed="rId2"/>
                <a:srcRect/>
                <a:stretch>
                  <a:fillRect l="-83271" r="-77407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DDD52D-AD25-4B82-9792-A149473140D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4763"/>
              <a:ext cx="12192000" cy="6853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00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861F8D-243B-4E2C-9AC4-1DDC82C79268}"/>
              </a:ext>
            </a:extLst>
          </p:cNvPr>
          <p:cNvGrpSpPr/>
          <p:nvPr/>
        </p:nvGrpSpPr>
        <p:grpSpPr>
          <a:xfrm>
            <a:off x="-5896" y="1587"/>
            <a:ext cx="5791429" cy="6856414"/>
            <a:chOff x="-5896" y="1587"/>
            <a:chExt cx="5791429" cy="685641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6AEF67-E788-4409-A21A-AE707998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908" y="3211513"/>
              <a:ext cx="1825625" cy="1822450"/>
            </a:xfrm>
            <a:custGeom>
              <a:avLst/>
              <a:gdLst>
                <a:gd name="T0" fmla="*/ 574 w 1150"/>
                <a:gd name="T1" fmla="*/ 1148 h 1148"/>
                <a:gd name="T2" fmla="*/ 0 w 1150"/>
                <a:gd name="T3" fmla="*/ 0 h 1148"/>
                <a:gd name="T4" fmla="*/ 1150 w 1150"/>
                <a:gd name="T5" fmla="*/ 0 h 1148"/>
                <a:gd name="T6" fmla="*/ 574 w 1150"/>
                <a:gd name="T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4" y="1148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4" y="1148"/>
                  </a:lnTo>
                  <a:close/>
                </a:path>
              </a:pathLst>
            </a:custGeom>
            <a:solidFill>
              <a:schemeClr val="accent1">
                <a:alpha val="8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65860CE-D5C3-465A-992A-F6752C83B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508" y="5033963"/>
              <a:ext cx="1825625" cy="1824038"/>
            </a:xfrm>
            <a:custGeom>
              <a:avLst/>
              <a:gdLst>
                <a:gd name="T0" fmla="*/ 576 w 1150"/>
                <a:gd name="T1" fmla="*/ 1149 h 1149"/>
                <a:gd name="T2" fmla="*/ 0 w 1150"/>
                <a:gd name="T3" fmla="*/ 0 h 1149"/>
                <a:gd name="T4" fmla="*/ 1150 w 1150"/>
                <a:gd name="T5" fmla="*/ 0 h 1149"/>
                <a:gd name="T6" fmla="*/ 576 w 1150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6" y="1149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6" y="1149"/>
                  </a:lnTo>
                  <a:close/>
                </a:path>
              </a:pathLst>
            </a:cu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706B25-A2C0-4207-A037-02286C9DB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508" y="3211513"/>
              <a:ext cx="1825625" cy="1822450"/>
            </a:xfrm>
            <a:custGeom>
              <a:avLst/>
              <a:gdLst>
                <a:gd name="T0" fmla="*/ 576 w 1150"/>
                <a:gd name="T1" fmla="*/ 0 h 1148"/>
                <a:gd name="T2" fmla="*/ 0 w 1150"/>
                <a:gd name="T3" fmla="*/ 1148 h 1148"/>
                <a:gd name="T4" fmla="*/ 1150 w 1150"/>
                <a:gd name="T5" fmla="*/ 1148 h 1148"/>
                <a:gd name="T6" fmla="*/ 576 w 1150"/>
                <a:gd name="T7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6" y="0"/>
                  </a:moveTo>
                  <a:lnTo>
                    <a:pt x="0" y="1148"/>
                  </a:lnTo>
                  <a:lnTo>
                    <a:pt x="1150" y="1148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7E2B78-AF1E-4535-BB0A-DDF0D3988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908" y="1387475"/>
              <a:ext cx="1825625" cy="1824038"/>
            </a:xfrm>
            <a:custGeom>
              <a:avLst/>
              <a:gdLst>
                <a:gd name="T0" fmla="*/ 574 w 1150"/>
                <a:gd name="T1" fmla="*/ 0 h 1149"/>
                <a:gd name="T2" fmla="*/ 0 w 1150"/>
                <a:gd name="T3" fmla="*/ 1149 h 1149"/>
                <a:gd name="T4" fmla="*/ 1150 w 1150"/>
                <a:gd name="T5" fmla="*/ 1149 h 1149"/>
                <a:gd name="T6" fmla="*/ 574 w 1150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4" y="0"/>
                  </a:moveTo>
                  <a:lnTo>
                    <a:pt x="0" y="1149"/>
                  </a:lnTo>
                  <a:lnTo>
                    <a:pt x="1150" y="114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0BD49D-F847-4326-97E0-B9D9B6D6D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696" y="5033963"/>
              <a:ext cx="1827212" cy="1824038"/>
            </a:xfrm>
            <a:custGeom>
              <a:avLst/>
              <a:gdLst>
                <a:gd name="T0" fmla="*/ 575 w 1151"/>
                <a:gd name="T1" fmla="*/ 0 h 1149"/>
                <a:gd name="T2" fmla="*/ 1151 w 1151"/>
                <a:gd name="T3" fmla="*/ 1149 h 1149"/>
                <a:gd name="T4" fmla="*/ 0 w 1151"/>
                <a:gd name="T5" fmla="*/ 1149 h 1149"/>
                <a:gd name="T6" fmla="*/ 575 w 1151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1" h="1149">
                  <a:moveTo>
                    <a:pt x="575" y="0"/>
                  </a:moveTo>
                  <a:lnTo>
                    <a:pt x="1151" y="1149"/>
                  </a:lnTo>
                  <a:lnTo>
                    <a:pt x="0" y="114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93797E-3915-41A3-B9BE-DB8496935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183" y="1588"/>
              <a:ext cx="3216275" cy="3209925"/>
            </a:xfrm>
            <a:custGeom>
              <a:avLst/>
              <a:gdLst>
                <a:gd name="T0" fmla="*/ 1014 w 2026"/>
                <a:gd name="T1" fmla="*/ 2022 h 2022"/>
                <a:gd name="T2" fmla="*/ 2026 w 2026"/>
                <a:gd name="T3" fmla="*/ 0 h 2022"/>
                <a:gd name="T4" fmla="*/ 0 w 2026"/>
                <a:gd name="T5" fmla="*/ 0 h 2022"/>
                <a:gd name="T6" fmla="*/ 1014 w 2026"/>
                <a:gd name="T7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6" h="2022">
                  <a:moveTo>
                    <a:pt x="1014" y="2022"/>
                  </a:moveTo>
                  <a:lnTo>
                    <a:pt x="2026" y="0"/>
                  </a:lnTo>
                  <a:lnTo>
                    <a:pt x="0" y="0"/>
                  </a:lnTo>
                  <a:lnTo>
                    <a:pt x="1014" y="2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3200" dist="38100" sx="98000" sy="98000" algn="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32E406-A8D9-487A-8A61-456ABC7B6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6" y="1587"/>
              <a:ext cx="3960813" cy="6856413"/>
            </a:xfrm>
            <a:custGeom>
              <a:avLst/>
              <a:gdLst>
                <a:gd name="T0" fmla="*/ 1481 w 2495"/>
                <a:gd name="T1" fmla="*/ 0 h 4319"/>
                <a:gd name="T2" fmla="*/ 2495 w 2495"/>
                <a:gd name="T3" fmla="*/ 2022 h 4319"/>
                <a:gd name="T4" fmla="*/ 1344 w 2495"/>
                <a:gd name="T5" fmla="*/ 4319 h 4319"/>
                <a:gd name="T6" fmla="*/ 0 w 2495"/>
                <a:gd name="T7" fmla="*/ 4319 h 4319"/>
                <a:gd name="T8" fmla="*/ 0 w 2495"/>
                <a:gd name="T9" fmla="*/ 0 h 4319"/>
                <a:gd name="T10" fmla="*/ 1481 w 2495"/>
                <a:gd name="T11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4319">
                  <a:moveTo>
                    <a:pt x="1481" y="0"/>
                  </a:moveTo>
                  <a:lnTo>
                    <a:pt x="2495" y="2022"/>
                  </a:lnTo>
                  <a:lnTo>
                    <a:pt x="1344" y="4319"/>
                  </a:lnTo>
                  <a:lnTo>
                    <a:pt x="0" y="4319"/>
                  </a:lnTo>
                  <a:lnTo>
                    <a:pt x="0" y="0"/>
                  </a:lnTo>
                  <a:lnTo>
                    <a:pt x="1481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83271" r="-77407"/>
              </a:stretch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01" name="Subtitle 9800"/>
          <p:cNvSpPr>
            <a:spLocks noGrp="1"/>
          </p:cNvSpPr>
          <p:nvPr>
            <p:ph type="subTitle" idx="1"/>
          </p:nvPr>
        </p:nvSpPr>
        <p:spPr>
          <a:xfrm>
            <a:off x="2587624" y="2522628"/>
            <a:ext cx="785551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802" name="Title 9801"/>
          <p:cNvSpPr>
            <a:spLocks noGrp="1"/>
          </p:cNvSpPr>
          <p:nvPr>
            <p:ph type="ctrTitle"/>
          </p:nvPr>
        </p:nvSpPr>
        <p:spPr>
          <a:xfrm>
            <a:off x="2587624" y="1824037"/>
            <a:ext cx="785551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87624" y="4285936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587624" y="4582207"/>
            <a:ext cx="785551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DD52D-AD25-4B82-9792-A149473140D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763"/>
            <a:ext cx="121920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7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7002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129087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130203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48260-6BD9-4B32-A115-58C1EE5566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4763"/>
            <a:ext cx="12192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F13D38-1430-41A6-8E53-99DACABE6303}"/>
              </a:ext>
            </a:extLst>
          </p:cNvPr>
          <p:cNvGrpSpPr/>
          <p:nvPr/>
        </p:nvGrpSpPr>
        <p:grpSpPr>
          <a:xfrm>
            <a:off x="0" y="0"/>
            <a:ext cx="3652837" cy="6856413"/>
            <a:chOff x="0" y="0"/>
            <a:chExt cx="3652837" cy="685641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78EE9A-D4F0-4606-93B7-D1D1ECBA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212" y="3209925"/>
              <a:ext cx="1825625" cy="1822450"/>
            </a:xfrm>
            <a:custGeom>
              <a:avLst/>
              <a:gdLst>
                <a:gd name="T0" fmla="*/ 574 w 1150"/>
                <a:gd name="T1" fmla="*/ 1148 h 1148"/>
                <a:gd name="T2" fmla="*/ 0 w 1150"/>
                <a:gd name="T3" fmla="*/ 0 h 1148"/>
                <a:gd name="T4" fmla="*/ 1150 w 1150"/>
                <a:gd name="T5" fmla="*/ 0 h 1148"/>
                <a:gd name="T6" fmla="*/ 574 w 1150"/>
                <a:gd name="T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4" y="1148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4" y="1148"/>
                  </a:lnTo>
                  <a:close/>
                </a:path>
              </a:pathLst>
            </a:custGeom>
            <a:solidFill>
              <a:schemeClr val="accent1">
                <a:alpha val="8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9BF937-FABD-44AD-BB5A-CDF6AF3B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" y="5032375"/>
              <a:ext cx="1825625" cy="1824038"/>
            </a:xfrm>
            <a:custGeom>
              <a:avLst/>
              <a:gdLst>
                <a:gd name="T0" fmla="*/ 576 w 1150"/>
                <a:gd name="T1" fmla="*/ 1149 h 1149"/>
                <a:gd name="T2" fmla="*/ 0 w 1150"/>
                <a:gd name="T3" fmla="*/ 0 h 1149"/>
                <a:gd name="T4" fmla="*/ 1150 w 1150"/>
                <a:gd name="T5" fmla="*/ 0 h 1149"/>
                <a:gd name="T6" fmla="*/ 576 w 1150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6" y="1149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6" y="1149"/>
                  </a:lnTo>
                  <a:close/>
                </a:path>
              </a:pathLst>
            </a:custGeom>
            <a:solidFill>
              <a:schemeClr val="accent3">
                <a:alpha val="8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C3E7478-4D55-440F-BAC6-D71681D07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12" y="3209925"/>
              <a:ext cx="1825625" cy="1822450"/>
            </a:xfrm>
            <a:custGeom>
              <a:avLst/>
              <a:gdLst>
                <a:gd name="T0" fmla="*/ 576 w 1150"/>
                <a:gd name="T1" fmla="*/ 0 h 1148"/>
                <a:gd name="T2" fmla="*/ 0 w 1150"/>
                <a:gd name="T3" fmla="*/ 1148 h 1148"/>
                <a:gd name="T4" fmla="*/ 1150 w 1150"/>
                <a:gd name="T5" fmla="*/ 1148 h 1148"/>
                <a:gd name="T6" fmla="*/ 576 w 1150"/>
                <a:gd name="T7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6" y="0"/>
                  </a:moveTo>
                  <a:lnTo>
                    <a:pt x="0" y="1148"/>
                  </a:lnTo>
                  <a:lnTo>
                    <a:pt x="1150" y="1148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6798D6F-7B64-407A-B989-9679CE85C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7212" y="1385887"/>
              <a:ext cx="1825625" cy="1824038"/>
            </a:xfrm>
            <a:custGeom>
              <a:avLst/>
              <a:gdLst>
                <a:gd name="T0" fmla="*/ 574 w 1150"/>
                <a:gd name="T1" fmla="*/ 0 h 1149"/>
                <a:gd name="T2" fmla="*/ 0 w 1150"/>
                <a:gd name="T3" fmla="*/ 1149 h 1149"/>
                <a:gd name="T4" fmla="*/ 1150 w 1150"/>
                <a:gd name="T5" fmla="*/ 1149 h 1149"/>
                <a:gd name="T6" fmla="*/ 574 w 1150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4" y="0"/>
                  </a:moveTo>
                  <a:lnTo>
                    <a:pt x="0" y="1149"/>
                  </a:lnTo>
                  <a:lnTo>
                    <a:pt x="1150" y="114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00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8F8053-6308-4EFC-A800-6CA98C9F6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032375"/>
              <a:ext cx="1827212" cy="1824038"/>
            </a:xfrm>
            <a:custGeom>
              <a:avLst/>
              <a:gdLst>
                <a:gd name="T0" fmla="*/ 575 w 1151"/>
                <a:gd name="T1" fmla="*/ 0 h 1149"/>
                <a:gd name="T2" fmla="*/ 1151 w 1151"/>
                <a:gd name="T3" fmla="*/ 1149 h 1149"/>
                <a:gd name="T4" fmla="*/ 0 w 1151"/>
                <a:gd name="T5" fmla="*/ 1149 h 1149"/>
                <a:gd name="T6" fmla="*/ 575 w 1151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1" h="1149">
                  <a:moveTo>
                    <a:pt x="575" y="0"/>
                  </a:moveTo>
                  <a:lnTo>
                    <a:pt x="1151" y="1149"/>
                  </a:lnTo>
                  <a:lnTo>
                    <a:pt x="0" y="114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170959-705B-4CEF-9DC2-5BE7F55F6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487" y="0"/>
              <a:ext cx="3216275" cy="3209925"/>
            </a:xfrm>
            <a:custGeom>
              <a:avLst/>
              <a:gdLst>
                <a:gd name="T0" fmla="*/ 1014 w 2026"/>
                <a:gd name="T1" fmla="*/ 2022 h 2022"/>
                <a:gd name="T2" fmla="*/ 2026 w 2026"/>
                <a:gd name="T3" fmla="*/ 0 h 2022"/>
                <a:gd name="T4" fmla="*/ 0 w 2026"/>
                <a:gd name="T5" fmla="*/ 0 h 2022"/>
                <a:gd name="T6" fmla="*/ 1014 w 2026"/>
                <a:gd name="T7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6" h="2022">
                  <a:moveTo>
                    <a:pt x="1014" y="2022"/>
                  </a:moveTo>
                  <a:lnTo>
                    <a:pt x="2026" y="0"/>
                  </a:lnTo>
                  <a:lnTo>
                    <a:pt x="0" y="0"/>
                  </a:lnTo>
                  <a:lnTo>
                    <a:pt x="1014" y="2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3200" dist="38100" sx="98000" sy="98000" algn="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205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000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05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1203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 hasCustomPrompt="1"/>
          </p:nvPr>
        </p:nvSpPr>
        <p:spPr>
          <a:xfrm>
            <a:off x="5789841" y="1789117"/>
            <a:ext cx="54260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5789841" y="4095353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9842" y="3799082"/>
            <a:ext cx="54260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0C3BD5-61F6-4ED3-82C1-F50835A6C2F7}"/>
              </a:ext>
            </a:extLst>
          </p:cNvPr>
          <p:cNvGrpSpPr/>
          <p:nvPr/>
        </p:nvGrpSpPr>
        <p:grpSpPr>
          <a:xfrm>
            <a:off x="0" y="0"/>
            <a:ext cx="5844496" cy="6856414"/>
            <a:chOff x="0" y="0"/>
            <a:chExt cx="5844496" cy="685641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E65D3D-078E-46AB-8693-3F92058584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39345" y="6429375"/>
              <a:ext cx="2814638" cy="427038"/>
            </a:xfrm>
            <a:custGeom>
              <a:avLst/>
              <a:gdLst>
                <a:gd name="T0" fmla="*/ 1619 w 1773"/>
                <a:gd name="T1" fmla="*/ 0 h 269"/>
                <a:gd name="T2" fmla="*/ 0 w 1773"/>
                <a:gd name="T3" fmla="*/ 0 h 269"/>
                <a:gd name="T4" fmla="*/ 155 w 1773"/>
                <a:gd name="T5" fmla="*/ 269 h 269"/>
                <a:gd name="T6" fmla="*/ 1773 w 1773"/>
                <a:gd name="T7" fmla="*/ 269 h 269"/>
                <a:gd name="T8" fmla="*/ 1619 w 1773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3" h="269">
                  <a:moveTo>
                    <a:pt x="1619" y="0"/>
                  </a:moveTo>
                  <a:lnTo>
                    <a:pt x="0" y="0"/>
                  </a:lnTo>
                  <a:lnTo>
                    <a:pt x="155" y="269"/>
                  </a:lnTo>
                  <a:lnTo>
                    <a:pt x="1773" y="269"/>
                  </a:lnTo>
                  <a:lnTo>
                    <a:pt x="16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EE3BA7A-2EE3-4F01-AF16-BB496AFA1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85358" y="51067"/>
              <a:ext cx="3259138" cy="2744788"/>
            </a:xfrm>
            <a:custGeom>
              <a:avLst/>
              <a:gdLst>
                <a:gd name="T0" fmla="*/ 1037 w 2053"/>
                <a:gd name="T1" fmla="*/ 0 h 1729"/>
                <a:gd name="T2" fmla="*/ 0 w 2053"/>
                <a:gd name="T3" fmla="*/ 0 h 1729"/>
                <a:gd name="T4" fmla="*/ 1015 w 2053"/>
                <a:gd name="T5" fmla="*/ 1729 h 1729"/>
                <a:gd name="T6" fmla="*/ 2053 w 2053"/>
                <a:gd name="T7" fmla="*/ 1729 h 1729"/>
                <a:gd name="T8" fmla="*/ 1037 w 2053"/>
                <a:gd name="T9" fmla="*/ 0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3" h="1729">
                  <a:moveTo>
                    <a:pt x="1037" y="0"/>
                  </a:moveTo>
                  <a:lnTo>
                    <a:pt x="0" y="0"/>
                  </a:lnTo>
                  <a:lnTo>
                    <a:pt x="1015" y="1729"/>
                  </a:lnTo>
                  <a:lnTo>
                    <a:pt x="2053" y="1729"/>
                  </a:lnTo>
                  <a:lnTo>
                    <a:pt x="10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B1A466-E0F9-4E7D-8232-E618E8D885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93296" y="6383604"/>
              <a:ext cx="2774950" cy="422275"/>
            </a:xfrm>
            <a:custGeom>
              <a:avLst/>
              <a:gdLst>
                <a:gd name="T0" fmla="*/ 1595 w 1748"/>
                <a:gd name="T1" fmla="*/ 0 h 266"/>
                <a:gd name="T2" fmla="*/ 0 w 1748"/>
                <a:gd name="T3" fmla="*/ 0 h 266"/>
                <a:gd name="T4" fmla="*/ 153 w 1748"/>
                <a:gd name="T5" fmla="*/ 266 h 266"/>
                <a:gd name="T6" fmla="*/ 1748 w 1748"/>
                <a:gd name="T7" fmla="*/ 266 h 266"/>
                <a:gd name="T8" fmla="*/ 1595 w 1748"/>
                <a:gd name="T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8" h="266">
                  <a:moveTo>
                    <a:pt x="1595" y="0"/>
                  </a:moveTo>
                  <a:lnTo>
                    <a:pt x="0" y="0"/>
                  </a:lnTo>
                  <a:lnTo>
                    <a:pt x="153" y="266"/>
                  </a:lnTo>
                  <a:lnTo>
                    <a:pt x="1748" y="266"/>
                  </a:lnTo>
                  <a:lnTo>
                    <a:pt x="15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E4A901-08B8-4733-AAF5-25BC39F0F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804" y="3209926"/>
              <a:ext cx="1825625" cy="1822450"/>
            </a:xfrm>
            <a:custGeom>
              <a:avLst/>
              <a:gdLst>
                <a:gd name="T0" fmla="*/ 574 w 1150"/>
                <a:gd name="T1" fmla="*/ 1148 h 1148"/>
                <a:gd name="T2" fmla="*/ 0 w 1150"/>
                <a:gd name="T3" fmla="*/ 0 h 1148"/>
                <a:gd name="T4" fmla="*/ 1150 w 1150"/>
                <a:gd name="T5" fmla="*/ 0 h 1148"/>
                <a:gd name="T6" fmla="*/ 574 w 1150"/>
                <a:gd name="T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4" y="1148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4" y="1148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488E08C-68B3-4895-A962-2364EF089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404" y="5032376"/>
              <a:ext cx="1825625" cy="1824038"/>
            </a:xfrm>
            <a:custGeom>
              <a:avLst/>
              <a:gdLst>
                <a:gd name="T0" fmla="*/ 576 w 1150"/>
                <a:gd name="T1" fmla="*/ 1149 h 1149"/>
                <a:gd name="T2" fmla="*/ 0 w 1150"/>
                <a:gd name="T3" fmla="*/ 0 h 1149"/>
                <a:gd name="T4" fmla="*/ 1150 w 1150"/>
                <a:gd name="T5" fmla="*/ 0 h 1149"/>
                <a:gd name="T6" fmla="*/ 576 w 1150"/>
                <a:gd name="T7" fmla="*/ 114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6" y="1149"/>
                  </a:moveTo>
                  <a:lnTo>
                    <a:pt x="0" y="0"/>
                  </a:lnTo>
                  <a:lnTo>
                    <a:pt x="1150" y="0"/>
                  </a:lnTo>
                  <a:lnTo>
                    <a:pt x="576" y="1149"/>
                  </a:lnTo>
                  <a:close/>
                </a:path>
              </a:pathLst>
            </a:custGeom>
            <a:solidFill>
              <a:schemeClr val="accent3">
                <a:alpha val="86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2C24F9-226F-4BE6-870D-824A288CD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404" y="3209926"/>
              <a:ext cx="1825625" cy="1822450"/>
            </a:xfrm>
            <a:custGeom>
              <a:avLst/>
              <a:gdLst>
                <a:gd name="T0" fmla="*/ 576 w 1150"/>
                <a:gd name="T1" fmla="*/ 0 h 1148"/>
                <a:gd name="T2" fmla="*/ 0 w 1150"/>
                <a:gd name="T3" fmla="*/ 1148 h 1148"/>
                <a:gd name="T4" fmla="*/ 1150 w 1150"/>
                <a:gd name="T5" fmla="*/ 1148 h 1148"/>
                <a:gd name="T6" fmla="*/ 576 w 1150"/>
                <a:gd name="T7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8">
                  <a:moveTo>
                    <a:pt x="576" y="0"/>
                  </a:moveTo>
                  <a:lnTo>
                    <a:pt x="0" y="1148"/>
                  </a:lnTo>
                  <a:lnTo>
                    <a:pt x="1150" y="1148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5C6DA2-D978-45D5-8547-CA69D74DB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804" y="1385888"/>
              <a:ext cx="1825625" cy="1824038"/>
            </a:xfrm>
            <a:custGeom>
              <a:avLst/>
              <a:gdLst>
                <a:gd name="T0" fmla="*/ 574 w 1150"/>
                <a:gd name="T1" fmla="*/ 0 h 1149"/>
                <a:gd name="T2" fmla="*/ 0 w 1150"/>
                <a:gd name="T3" fmla="*/ 1149 h 1149"/>
                <a:gd name="T4" fmla="*/ 1150 w 1150"/>
                <a:gd name="T5" fmla="*/ 1149 h 1149"/>
                <a:gd name="T6" fmla="*/ 574 w 1150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0" h="1149">
                  <a:moveTo>
                    <a:pt x="574" y="0"/>
                  </a:moveTo>
                  <a:lnTo>
                    <a:pt x="0" y="1149"/>
                  </a:lnTo>
                  <a:lnTo>
                    <a:pt x="1150" y="1149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5D12D3-4533-4F4B-AB41-F5B566A0B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592" y="5032376"/>
              <a:ext cx="1827212" cy="1824038"/>
            </a:xfrm>
            <a:custGeom>
              <a:avLst/>
              <a:gdLst>
                <a:gd name="T0" fmla="*/ 575 w 1151"/>
                <a:gd name="T1" fmla="*/ 0 h 1149"/>
                <a:gd name="T2" fmla="*/ 1151 w 1151"/>
                <a:gd name="T3" fmla="*/ 1149 h 1149"/>
                <a:gd name="T4" fmla="*/ 0 w 1151"/>
                <a:gd name="T5" fmla="*/ 1149 h 1149"/>
                <a:gd name="T6" fmla="*/ 575 w 1151"/>
                <a:gd name="T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1" h="1149">
                  <a:moveTo>
                    <a:pt x="575" y="0"/>
                  </a:moveTo>
                  <a:lnTo>
                    <a:pt x="1151" y="1149"/>
                  </a:lnTo>
                  <a:lnTo>
                    <a:pt x="0" y="1149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8EF669-827A-4CB7-A61C-EA83C0866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079" y="1"/>
              <a:ext cx="3216275" cy="3209925"/>
            </a:xfrm>
            <a:custGeom>
              <a:avLst/>
              <a:gdLst>
                <a:gd name="T0" fmla="*/ 1014 w 2026"/>
                <a:gd name="T1" fmla="*/ 2022 h 2022"/>
                <a:gd name="T2" fmla="*/ 2026 w 2026"/>
                <a:gd name="T3" fmla="*/ 0 h 2022"/>
                <a:gd name="T4" fmla="*/ 0 w 2026"/>
                <a:gd name="T5" fmla="*/ 0 h 2022"/>
                <a:gd name="T6" fmla="*/ 1014 w 2026"/>
                <a:gd name="T7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6" h="2022">
                  <a:moveTo>
                    <a:pt x="1014" y="2022"/>
                  </a:moveTo>
                  <a:lnTo>
                    <a:pt x="2026" y="0"/>
                  </a:lnTo>
                  <a:lnTo>
                    <a:pt x="0" y="0"/>
                  </a:lnTo>
                  <a:lnTo>
                    <a:pt x="1014" y="2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3200" dist="38100" sx="98000" sy="98000" algn="l" rotWithShape="0">
                <a:prstClr val="black">
                  <a:alpha val="37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F759C1-F842-48D8-B4A7-13B2D25EC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960813" cy="6856413"/>
            </a:xfrm>
            <a:custGeom>
              <a:avLst/>
              <a:gdLst>
                <a:gd name="T0" fmla="*/ 1481 w 2495"/>
                <a:gd name="T1" fmla="*/ 0 h 4319"/>
                <a:gd name="T2" fmla="*/ 2495 w 2495"/>
                <a:gd name="T3" fmla="*/ 2022 h 4319"/>
                <a:gd name="T4" fmla="*/ 1344 w 2495"/>
                <a:gd name="T5" fmla="*/ 4319 h 4319"/>
                <a:gd name="T6" fmla="*/ 0 w 2495"/>
                <a:gd name="T7" fmla="*/ 4319 h 4319"/>
                <a:gd name="T8" fmla="*/ 0 w 2495"/>
                <a:gd name="T9" fmla="*/ 0 h 4319"/>
                <a:gd name="T10" fmla="*/ 1481 w 2495"/>
                <a:gd name="T11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4319">
                  <a:moveTo>
                    <a:pt x="1481" y="0"/>
                  </a:moveTo>
                  <a:lnTo>
                    <a:pt x="2495" y="2022"/>
                  </a:lnTo>
                  <a:lnTo>
                    <a:pt x="1344" y="4319"/>
                  </a:lnTo>
                  <a:lnTo>
                    <a:pt x="0" y="4319"/>
                  </a:lnTo>
                  <a:lnTo>
                    <a:pt x="0" y="0"/>
                  </a:lnTo>
                  <a:lnTo>
                    <a:pt x="1481" y="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120369" t="23" r="-40309" b="-23"/>
              </a:stretch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542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151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574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75518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13496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901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44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6089E78-951E-4225-B86B-B8A94F77DBFF}" type="datetimeFigureOut">
              <a:rPr lang="zh-CN" altLang="en-US" smtClean="0"/>
              <a:t>2023/9/17</a:t>
            </a:fld>
            <a:endParaRPr lang="zh-CN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1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392E0793-1469-FC7B-1637-828E883EF0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答辩人：杨昊 李昊阳 王欣宇　　　　　　时间：</a:t>
            </a:r>
            <a:r>
              <a:rPr lang="en-US" altLang="zh-CN"/>
              <a:t>2023/9/8</a:t>
            </a:r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B79D26-131F-1F9F-F892-82900CF10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/>
              <a:t>小学期硬件类实验答辩汇报（接口部分）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F1012A-B80D-F98C-0EC2-0D8D4577A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AC35BC-E6CA-1463-CABB-F41BF9A07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55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069842" cy="857460"/>
            <a:chOff x="5588007" y="1590635"/>
            <a:chExt cx="2069842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110799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/>
                  <a:ea typeface="微软雅黑"/>
                  <a:sym typeface="+mn-lt"/>
                </a:rPr>
                <a:t>上板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7349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E2EE692C-4674-C931-80D5-853A123969AE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设计与实现过程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59ABD5-4C9B-F792-CBAF-DBB06C30E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半闭框 3">
            <a:extLst>
              <a:ext uri="{FF2B5EF4-FFF2-40B4-BE49-F238E27FC236}">
                <a16:creationId xmlns:a16="http://schemas.microsoft.com/office/drawing/2014/main" id="{FD928E89-0EAD-A8BE-FDD6-FA0313808147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8C0CD735-A8FE-6A63-E372-2D27DC0C1D87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95CEB-0275-46CC-AD7C-D186BCC7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08" y="2776405"/>
            <a:ext cx="3833968" cy="15420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D5F0F3-D463-097D-F5F6-8C4E3B118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63" y="1820977"/>
            <a:ext cx="6567135" cy="36449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535D47-E8DC-F2C5-A891-CD4170F67D1C}"/>
              </a:ext>
            </a:extLst>
          </p:cNvPr>
          <p:cNvSpPr txBox="1"/>
          <p:nvPr/>
        </p:nvSpPr>
        <p:spPr>
          <a:xfrm>
            <a:off x="1131488" y="1701200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代码结构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&amp;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管脚配置</a:t>
            </a:r>
          </a:p>
        </p:txBody>
      </p:sp>
    </p:spTree>
    <p:extLst>
      <p:ext uri="{BB962C8B-B14F-4D97-AF65-F5344CB8AC3E}">
        <p14:creationId xmlns:p14="http://schemas.microsoft.com/office/powerpoint/2010/main" val="232571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796E98BD-CC25-5F0A-6C16-4AC4778EBCD0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成品展示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4D91CC-9F67-358D-DBEF-CC860611C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C2C526FB-4B51-EAB1-8841-D2183C9C529B}"/>
              </a:ext>
            </a:extLst>
          </p:cNvPr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8B42562A-7081-6AFB-EC35-E07488F2792D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E3CC1F96-94D7-7067-73C8-F02C505ED9BD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9CDBF7-C697-1CE8-88A0-2A99ADF4983C}"/>
              </a:ext>
            </a:extLst>
          </p:cNvPr>
          <p:cNvSpPr txBox="1"/>
          <p:nvPr/>
        </p:nvSpPr>
        <p:spPr>
          <a:xfrm>
            <a:off x="7725622" y="1676685"/>
            <a:ext cx="2952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仿真结果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C25B7B-5D84-D7CA-AC8F-D96E7ADE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1030460"/>
            <a:ext cx="5244464" cy="19674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F68CA6-3830-D8F4-0A1E-90488E92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55" y="3275594"/>
            <a:ext cx="9191837" cy="27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9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55ADAC78-DAC2-6190-4BEB-1EBB95527CC5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成品展示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6A8F87-41ED-A1B5-422A-AA86C8AD7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639B54-3080-5DF6-97D7-15E40F8FC551}"/>
              </a:ext>
            </a:extLst>
          </p:cNvPr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9E8C58BD-5F7A-8361-FFCA-2CF01FB439E8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1840B822-AE3B-D8C4-7E02-3AFF2437E888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7D02B7-827C-D991-5307-4259AD4DD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9" y="1030460"/>
            <a:ext cx="6833325" cy="5124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D32F610-92AB-C367-F65B-0B4AF4DDD32A}"/>
              </a:ext>
            </a:extLst>
          </p:cNvPr>
          <p:cNvSpPr txBox="1"/>
          <p:nvPr/>
        </p:nvSpPr>
        <p:spPr>
          <a:xfrm>
            <a:off x="8484235" y="1660123"/>
            <a:ext cx="2952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16×16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区域与内存建立映射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27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总结与展望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C4FB5ED0-32DC-FDA0-5ADE-04BB17041D05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接口设计部分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D85AE4-D8B0-851A-CD52-B9B0AE0F1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EAB464C6-2F00-B20E-D346-883BD2F601E1}"/>
              </a:ext>
            </a:extLst>
          </p:cNvPr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F00C9F90-3FD4-EF53-07A8-E84CE453E9EA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063358E6-681D-B88D-04ED-65D4574D3376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75AE4300-BC7D-F878-AC05-38CC945003EC}"/>
              </a:ext>
            </a:extLst>
          </p:cNvPr>
          <p:cNvSpPr txBox="1"/>
          <p:nvPr/>
        </p:nvSpPr>
        <p:spPr>
          <a:xfrm>
            <a:off x="1082431" y="1308099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增加适应性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可选择不同频率、分辨率，可以增加频率、分辨率的输入以适配不同规格的屏幕。</a:t>
            </a:r>
            <a:endParaRPr kumimoji="0" lang="en-US" altLang="zh-CN" sz="21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增加独立性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目前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的输入信号是从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中内存直接读出的，增加了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内存的复杂度。为了减少接口对于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内存的依赖，可以对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内存进行封装，增加异步读取功能。</a:t>
            </a:r>
          </a:p>
        </p:txBody>
      </p:sp>
    </p:spTree>
    <p:extLst>
      <p:ext uri="{BB962C8B-B14F-4D97-AF65-F5344CB8AC3E}">
        <p14:creationId xmlns:p14="http://schemas.microsoft.com/office/powerpoint/2010/main" val="35600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目录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|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92665" y="1070567"/>
            <a:ext cx="2315383" cy="2693721"/>
            <a:chOff x="6597449" y="1148208"/>
            <a:chExt cx="2315383" cy="2693721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  <a:sym typeface="+mn-lt"/>
                  </a:rPr>
                  <a:t>项目简介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1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879157" cy="620713"/>
              <a:chOff x="5855427" y="1647453"/>
              <a:chExt cx="879157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49853" y="1696200"/>
                <a:ext cx="1847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2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1597237" cy="620713"/>
              <a:chOff x="5855427" y="1647453"/>
              <a:chExt cx="1597237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  <a:ea typeface="微软雅黑"/>
                    <a:sym typeface="+mn-lt"/>
                  </a:rPr>
                  <a:t>上板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3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7874AB3-8E74-4BBD-A840-0790B6DDA0E1}"/>
              </a:ext>
            </a:extLst>
          </p:cNvPr>
          <p:cNvSpPr txBox="1"/>
          <p:nvPr/>
        </p:nvSpPr>
        <p:spPr>
          <a:xfrm>
            <a:off x="7907872" y="215677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设计接口控制器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805C636-69C4-9C9A-438B-80BAB8404A61}"/>
              </a:ext>
            </a:extLst>
          </p:cNvPr>
          <p:cNvSpPr/>
          <p:nvPr/>
        </p:nvSpPr>
        <p:spPr>
          <a:xfrm>
            <a:off x="7192665" y="4179747"/>
            <a:ext cx="620712" cy="6207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040BEC-BD2E-1CA8-B856-372CD89A754D}"/>
              </a:ext>
            </a:extLst>
          </p:cNvPr>
          <p:cNvSpPr txBox="1"/>
          <p:nvPr/>
        </p:nvSpPr>
        <p:spPr>
          <a:xfrm>
            <a:off x="7887090" y="4227870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总结与展望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项目简介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2491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786AFDE3-AB9E-702D-7DA3-F04CD2744292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项目简介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998B49-E4A8-7CA3-D74D-0857859A3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5FF5612E-E314-740C-C608-55C964B45433}"/>
              </a:ext>
            </a:extLst>
          </p:cNvPr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6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本项目是一个基于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Verilog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接口设计，旨在将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0-0x400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的内存映射到屏幕上一块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的区域。通过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接口，用户可以在屏幕上显示文本、图像和其他内容。该项目使用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FPGA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实现，可以与任何具有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接口且刷新率为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60Hz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的计算机或显示器兼容。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项目的核心是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控制器，它负责将内存中的数据转换为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信号，并在屏幕上显示。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控制器使用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Verilog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代码编写，并实现了一个简单的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像素的显示缓冲区，用于存储要显示的图像数据。该缓冲区可以通过用户程序进行写入，以更新屏幕上的内容。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该项目还包括一些辅助模块，如地址生成器、时钟管理器等。地址生成器用于生成内存地址，以便将数据写入显示缓冲区。时钟管理器用于控制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接口的时序，以确保数据在正确的时间被写入屏幕。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8C6D413E-63DE-7A9D-CA2F-1E7ABB63E80A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E8C3ACF2-4703-9778-1D8F-B8288764F57E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62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4345126" cy="857460"/>
            <a:chOff x="5588007" y="1590635"/>
            <a:chExt cx="434512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383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设计接口控制器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8C299DEB-35BD-92D2-70BA-4B0A3DE406CE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接口选择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C4D5D3-01D2-A284-E53D-2F92F2D4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6BF5C38C-11EE-CB2F-07B2-0BFB569CF00A}"/>
              </a:ext>
            </a:extLst>
          </p:cNvPr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选择实现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希望将内存中的一块区域映射到屏幕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0x000-0x400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→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00A1CBE9-3DE2-1D32-BDA5-1FF1FB54A73C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8A6BBA07-04A9-6A2E-B7CE-D64CA8011E81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0B4843-859C-5013-72AF-FE225118D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81" y="2428577"/>
            <a:ext cx="2847986" cy="218816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9E3264F-CA52-08F4-243C-3315FCE1D55F}"/>
              </a:ext>
            </a:extLst>
          </p:cNvPr>
          <p:cNvGrpSpPr/>
          <p:nvPr/>
        </p:nvGrpSpPr>
        <p:grpSpPr>
          <a:xfrm>
            <a:off x="1537660" y="3928609"/>
            <a:ext cx="1547618" cy="1749859"/>
            <a:chOff x="1327150" y="3933894"/>
            <a:chExt cx="1547618" cy="174985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25506A6-9277-502B-D417-53174CEE1413}"/>
                </a:ext>
              </a:extLst>
            </p:cNvPr>
            <p:cNvSpPr/>
            <p:nvPr/>
          </p:nvSpPr>
          <p:spPr>
            <a:xfrm>
              <a:off x="1869921" y="3933894"/>
              <a:ext cx="1004847" cy="17498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2D36FB4-B8EB-BCAC-78B4-F3C19D364438}"/>
                </a:ext>
              </a:extLst>
            </p:cNvPr>
            <p:cNvGrpSpPr/>
            <p:nvPr/>
          </p:nvGrpSpPr>
          <p:grpSpPr>
            <a:xfrm>
              <a:off x="1925011" y="4025491"/>
              <a:ext cx="894666" cy="1598285"/>
              <a:chOff x="1885540" y="3485992"/>
              <a:chExt cx="894666" cy="159828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7765386-E190-300A-69A5-A260EC965EC0}"/>
                  </a:ext>
                </a:extLst>
              </p:cNvPr>
              <p:cNvSpPr/>
              <p:nvPr/>
            </p:nvSpPr>
            <p:spPr>
              <a:xfrm>
                <a:off x="1885540" y="3485992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6F0435B-5BD2-ECEA-C818-5EA1CF578F83}"/>
                  </a:ext>
                </a:extLst>
              </p:cNvPr>
              <p:cNvSpPr/>
              <p:nvPr/>
            </p:nvSpPr>
            <p:spPr>
              <a:xfrm>
                <a:off x="1885541" y="3700139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A41D4F5-6FCF-A682-2699-D4FDACC27866}"/>
                  </a:ext>
                </a:extLst>
              </p:cNvPr>
              <p:cNvSpPr/>
              <p:nvPr/>
            </p:nvSpPr>
            <p:spPr>
              <a:xfrm>
                <a:off x="1885540" y="3907139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EA6080D-F154-CDF3-E6C4-CBF892B7D080}"/>
                  </a:ext>
                </a:extLst>
              </p:cNvPr>
              <p:cNvSpPr/>
              <p:nvPr/>
            </p:nvSpPr>
            <p:spPr>
              <a:xfrm>
                <a:off x="1885540" y="4121286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5B779B1-6D4E-6692-368E-47F5FDF20474}"/>
                  </a:ext>
                </a:extLst>
              </p:cNvPr>
              <p:cNvSpPr/>
              <p:nvPr/>
            </p:nvSpPr>
            <p:spPr>
              <a:xfrm>
                <a:off x="1885540" y="4328286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C788BE0-E5EF-D13D-F52D-9EA610E49031}"/>
                  </a:ext>
                </a:extLst>
              </p:cNvPr>
              <p:cNvSpPr/>
              <p:nvPr/>
            </p:nvSpPr>
            <p:spPr>
              <a:xfrm>
                <a:off x="1885540" y="4900082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D1F9B5B-0494-F1E5-FB31-BE2954674FDF}"/>
                </a:ext>
              </a:extLst>
            </p:cNvPr>
            <p:cNvSpPr txBox="1"/>
            <p:nvPr/>
          </p:nvSpPr>
          <p:spPr>
            <a:xfrm>
              <a:off x="2111694" y="5078282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CB4B88B-D0D9-5FC9-9CEA-3496711D9CBB}"/>
                </a:ext>
              </a:extLst>
            </p:cNvPr>
            <p:cNvSpPr txBox="1"/>
            <p:nvPr/>
          </p:nvSpPr>
          <p:spPr>
            <a:xfrm>
              <a:off x="1344451" y="3990357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0x000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2EB7238-453F-5E95-432A-827E56FAB7B1}"/>
                </a:ext>
              </a:extLst>
            </p:cNvPr>
            <p:cNvSpPr txBox="1"/>
            <p:nvPr/>
          </p:nvSpPr>
          <p:spPr>
            <a:xfrm>
              <a:off x="1344451" y="4194766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0x004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F50D2D8-5DC6-3AFB-DECF-1FE58468C499}"/>
                </a:ext>
              </a:extLst>
            </p:cNvPr>
            <p:cNvSpPr txBox="1"/>
            <p:nvPr/>
          </p:nvSpPr>
          <p:spPr>
            <a:xfrm>
              <a:off x="1327150" y="5409814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0x400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4795F87-271C-9051-C95C-83D923389119}"/>
              </a:ext>
            </a:extLst>
          </p:cNvPr>
          <p:cNvGrpSpPr/>
          <p:nvPr/>
        </p:nvGrpSpPr>
        <p:grpSpPr>
          <a:xfrm>
            <a:off x="4777545" y="3887257"/>
            <a:ext cx="1911590" cy="1832743"/>
            <a:chOff x="4777545" y="3887257"/>
            <a:chExt cx="1911590" cy="183274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05251DB-B7F6-ED6C-E232-0D0C7CF6D73F}"/>
                </a:ext>
              </a:extLst>
            </p:cNvPr>
            <p:cNvSpPr/>
            <p:nvPr/>
          </p:nvSpPr>
          <p:spPr>
            <a:xfrm>
              <a:off x="4859040" y="397849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380884C-7A5C-99B0-F36E-BABDEBCABE6F}"/>
                </a:ext>
              </a:extLst>
            </p:cNvPr>
            <p:cNvSpPr/>
            <p:nvPr/>
          </p:nvSpPr>
          <p:spPr>
            <a:xfrm>
              <a:off x="5170257" y="397849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FC1C2B9-44AA-F1EB-2BFD-8164574E94BD}"/>
                </a:ext>
              </a:extLst>
            </p:cNvPr>
            <p:cNvSpPr/>
            <p:nvPr/>
          </p:nvSpPr>
          <p:spPr>
            <a:xfrm>
              <a:off x="5475243" y="3972708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62F9F26-1AFE-F757-E3C2-A312548218FF}"/>
                </a:ext>
              </a:extLst>
            </p:cNvPr>
            <p:cNvSpPr/>
            <p:nvPr/>
          </p:nvSpPr>
          <p:spPr>
            <a:xfrm>
              <a:off x="4859040" y="42668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520CF48-1B15-6B97-D627-5EE38E0FD962}"/>
                </a:ext>
              </a:extLst>
            </p:cNvPr>
            <p:cNvSpPr/>
            <p:nvPr/>
          </p:nvSpPr>
          <p:spPr>
            <a:xfrm>
              <a:off x="5170257" y="4267687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8BF693-AD5F-1178-6736-2AB407F6D570}"/>
                </a:ext>
              </a:extLst>
            </p:cNvPr>
            <p:cNvSpPr/>
            <p:nvPr/>
          </p:nvSpPr>
          <p:spPr>
            <a:xfrm>
              <a:off x="5475243" y="42668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3C7EB59-D5EA-8EDF-E806-E65946389D8B}"/>
                </a:ext>
              </a:extLst>
            </p:cNvPr>
            <p:cNvSpPr/>
            <p:nvPr/>
          </p:nvSpPr>
          <p:spPr>
            <a:xfrm>
              <a:off x="4859040" y="4555296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0A91D4-4EA0-65DA-20DA-6DF70472666F}"/>
                </a:ext>
              </a:extLst>
            </p:cNvPr>
            <p:cNvSpPr/>
            <p:nvPr/>
          </p:nvSpPr>
          <p:spPr>
            <a:xfrm>
              <a:off x="5170257" y="4555232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2D15604-47B4-147E-6812-CC4B62C6E8A7}"/>
                </a:ext>
              </a:extLst>
            </p:cNvPr>
            <p:cNvSpPr/>
            <p:nvPr/>
          </p:nvSpPr>
          <p:spPr>
            <a:xfrm>
              <a:off x="5481191" y="454957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06DF6A8-1D93-E2F4-758F-57CF26A5FF87}"/>
                </a:ext>
              </a:extLst>
            </p:cNvPr>
            <p:cNvSpPr/>
            <p:nvPr/>
          </p:nvSpPr>
          <p:spPr>
            <a:xfrm>
              <a:off x="4859040" y="5435589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A40C727-AA21-56FF-3DAF-D9B78C15F653}"/>
                </a:ext>
              </a:extLst>
            </p:cNvPr>
            <p:cNvSpPr/>
            <p:nvPr/>
          </p:nvSpPr>
          <p:spPr>
            <a:xfrm>
              <a:off x="6406064" y="54296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443685D-3843-94B4-FD9A-50E536E7C0C6}"/>
                </a:ext>
              </a:extLst>
            </p:cNvPr>
            <p:cNvSpPr/>
            <p:nvPr/>
          </p:nvSpPr>
          <p:spPr>
            <a:xfrm>
              <a:off x="6406064" y="3972708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047FAB9-F91F-8E63-490C-67A4A2BBEFE4}"/>
                </a:ext>
              </a:extLst>
            </p:cNvPr>
            <p:cNvSpPr txBox="1"/>
            <p:nvPr/>
          </p:nvSpPr>
          <p:spPr>
            <a:xfrm>
              <a:off x="5525288" y="535066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98B853E-0DCF-2B26-9158-CB7B71165060}"/>
                </a:ext>
              </a:extLst>
            </p:cNvPr>
            <p:cNvSpPr txBox="1"/>
            <p:nvPr/>
          </p:nvSpPr>
          <p:spPr>
            <a:xfrm rot="5400000">
              <a:off x="6243820" y="4609433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8999B93-E6E7-8391-57F9-87B307C6E37D}"/>
                </a:ext>
              </a:extLst>
            </p:cNvPr>
            <p:cNvSpPr txBox="1"/>
            <p:nvPr/>
          </p:nvSpPr>
          <p:spPr>
            <a:xfrm>
              <a:off x="5775229" y="3887257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608C339-4AD5-6434-C8BD-CC024A5E3F1E}"/>
                </a:ext>
              </a:extLst>
            </p:cNvPr>
            <p:cNvSpPr txBox="1"/>
            <p:nvPr/>
          </p:nvSpPr>
          <p:spPr>
            <a:xfrm rot="5400000">
              <a:off x="4701562" y="491567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90F43A8-71B3-3FA1-FAE7-B7554F277D85}"/>
                </a:ext>
              </a:extLst>
            </p:cNvPr>
            <p:cNvSpPr txBox="1"/>
            <p:nvPr/>
          </p:nvSpPr>
          <p:spPr>
            <a:xfrm rot="2668614">
              <a:off x="5775228" y="493064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34FF284-6BCB-D6DA-156D-2FCBDDA2FF66}"/>
              </a:ext>
            </a:extLst>
          </p:cNvPr>
          <p:cNvCxnSpPr>
            <a:stCxn id="15" idx="3"/>
          </p:cNvCxnSpPr>
          <p:nvPr/>
        </p:nvCxnSpPr>
        <p:spPr>
          <a:xfrm flipV="1">
            <a:off x="3030186" y="4071923"/>
            <a:ext cx="1828854" cy="4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0F2494F-8E0A-3201-4434-4B38D44F6B35}"/>
              </a:ext>
            </a:extLst>
          </p:cNvPr>
          <p:cNvCxnSpPr>
            <a:endCxn id="23" idx="1"/>
          </p:cNvCxnSpPr>
          <p:nvPr/>
        </p:nvCxnSpPr>
        <p:spPr>
          <a:xfrm flipV="1">
            <a:off x="3030186" y="4070592"/>
            <a:ext cx="2140071" cy="2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53038A4-C6E3-24C2-E99F-DD1FD124B610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3030186" y="4064806"/>
            <a:ext cx="2445057" cy="46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6C499F-5286-8974-CEF7-F579865D43DD}"/>
              </a:ext>
            </a:extLst>
          </p:cNvPr>
          <p:cNvCxnSpPr>
            <a:stCxn id="20" idx="3"/>
            <a:endCxn id="32" idx="1"/>
          </p:cNvCxnSpPr>
          <p:nvPr/>
        </p:nvCxnSpPr>
        <p:spPr>
          <a:xfrm flipV="1">
            <a:off x="3030186" y="5521793"/>
            <a:ext cx="3375878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5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27BBB1F7-4B11-4232-5A83-853952EF38F7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设计与实现过程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B4CA58-CC50-5EA5-3997-0F2FF59EF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02DDC05D-1CAA-A273-79FA-CC6471D2E8AF}"/>
              </a:ext>
            </a:extLst>
          </p:cNvPr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6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接口要求：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初步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输入时钟信号（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clk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复位信号（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rst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行刷新信号（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hs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列刷新信号（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vs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四位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RGB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red[3:0],green[3:0],blue[3:0]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进阶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连接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内存，在需要刷新屏幕时从内存中将数据读到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接口的缓存中，实现这一过程需要增加以下信号：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control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写内存地址  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data[31:0]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nput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写内存值（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addr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[7:0]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E7AF68C7-1370-2121-10E4-95A1F899FE4E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A55DCD0F-F0BA-FCCC-D6A1-D65E3DC4AEE6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E1246E-5AAE-788D-D483-8424D2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32" y="2277870"/>
            <a:ext cx="2387723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613D0755-9188-2030-0422-0615F514B66A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设计与实现过程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2E250D-26CF-2271-29A3-F198EE382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315F6477-DB5D-4B1A-2E4E-6F6F95CFCF9F}"/>
              </a:ext>
            </a:extLst>
          </p:cNvPr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查表确定频率与分辨率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D6F7EB23-F771-80FF-E703-942A7222F692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4A838ED7-C107-2406-2552-D9AEE946BAA3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BB625-60C5-BB24-D829-87E6719B3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2581713"/>
            <a:ext cx="5373844" cy="25605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F774BA-9DC9-D594-E2F9-BBFADA1A46C4}"/>
              </a:ext>
            </a:extLst>
          </p:cNvPr>
          <p:cNvSpPr/>
          <p:nvPr/>
        </p:nvSpPr>
        <p:spPr>
          <a:xfrm>
            <a:off x="1445343" y="3974282"/>
            <a:ext cx="5137457" cy="208104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3061E1-4B01-848D-62D7-E174AFF9E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25" y="972117"/>
            <a:ext cx="2589775" cy="22689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3473A3-8707-1502-3129-FCC6F9277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3" y="3429000"/>
            <a:ext cx="2539277" cy="25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8">
            <a:extLst>
              <a:ext uri="{FF2B5EF4-FFF2-40B4-BE49-F238E27FC236}">
                <a16:creationId xmlns:a16="http://schemas.microsoft.com/office/drawing/2014/main" id="{03AA3B2C-8A9D-0424-4A10-B7938828E1D5}"/>
              </a:ext>
            </a:extLst>
          </p:cNvPr>
          <p:cNvSpPr txBox="1">
            <a:spLocks/>
          </p:cNvSpPr>
          <p:nvPr/>
        </p:nvSpPr>
        <p:spPr>
          <a:xfrm>
            <a:off x="1606550" y="345305"/>
            <a:ext cx="8643848" cy="47815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设计与实现过程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574363-91B7-9FAA-78BF-B5C0E927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A970465B-F3D3-85D0-0485-60286EACAD9C}"/>
              </a:ext>
            </a:extLst>
          </p:cNvPr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画出数据流图：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半闭框 4">
            <a:extLst>
              <a:ext uri="{FF2B5EF4-FFF2-40B4-BE49-F238E27FC236}">
                <a16:creationId xmlns:a16="http://schemas.microsoft.com/office/drawing/2014/main" id="{9AE44228-4C38-4048-3DFE-5B05779AF0E1}"/>
              </a:ext>
            </a:extLst>
          </p:cNvPr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半闭框 5">
            <a:extLst>
              <a:ext uri="{FF2B5EF4-FFF2-40B4-BE49-F238E27FC236}">
                <a16:creationId xmlns:a16="http://schemas.microsoft.com/office/drawing/2014/main" id="{A3768306-C198-708E-336A-4F45A5794278}"/>
              </a:ext>
            </a:extLst>
          </p:cNvPr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B0947B-303D-EC1D-C2C5-AE946A78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87" y="1999827"/>
            <a:ext cx="5613581" cy="39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9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2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-V2-4555ae76-ac15-4849-912a-98cc00c657a4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256168"/>
      </a:accent1>
      <a:accent2>
        <a:srgbClr val="4A453F"/>
      </a:accent2>
      <a:accent3>
        <a:srgbClr val="009589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-V2-4555ae76-ac15-4849-912a-98cc00c657a4" id="{9FD9B985-3601-48CD-BFEC-45939E6263E5}" vid="{5F2B87E8-F55F-43AC-ACC1-D93C40AEE674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501</Words>
  <Application>Microsoft Office PowerPoint</Application>
  <PresentationFormat>宽屏</PresentationFormat>
  <Paragraphs>80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微软雅黑 Light</vt:lpstr>
      <vt:lpstr>Arial</vt:lpstr>
      <vt:lpstr>Century Gothic</vt:lpstr>
      <vt:lpstr>Wingdings</vt:lpstr>
      <vt:lpstr>2_Office 主题​​</vt:lpstr>
      <vt:lpstr>OfficePLUS-V2-4555ae76-ac15-4849-912a-98cc00c657a4</vt:lpstr>
      <vt:lpstr>小学期硬件类实验答辩汇报（接口部分）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小学期硬件类实验答辩汇报</dc:title>
  <dc:creator>Hao Yang</dc:creator>
  <cp:lastModifiedBy>Hao Yang</cp:lastModifiedBy>
  <cp:revision>7</cp:revision>
  <dcterms:created xsi:type="dcterms:W3CDTF">2023-09-09T06:45:40Z</dcterms:created>
  <dcterms:modified xsi:type="dcterms:W3CDTF">2023-09-17T04:25:21Z</dcterms:modified>
</cp:coreProperties>
</file>